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9"/>
  </p:notesMasterIdLst>
  <p:sldIdLst>
    <p:sldId id="256" r:id="rId2"/>
    <p:sldId id="260" r:id="rId3"/>
    <p:sldId id="258" r:id="rId4"/>
    <p:sldId id="272" r:id="rId5"/>
    <p:sldId id="259" r:id="rId6"/>
    <p:sldId id="267" r:id="rId7"/>
    <p:sldId id="397" r:id="rId8"/>
    <p:sldId id="261" r:id="rId9"/>
    <p:sldId id="268" r:id="rId10"/>
    <p:sldId id="313" r:id="rId11"/>
    <p:sldId id="264" r:id="rId12"/>
    <p:sldId id="294" r:id="rId13"/>
    <p:sldId id="265" r:id="rId14"/>
    <p:sldId id="279" r:id="rId15"/>
    <p:sldId id="282" r:id="rId16"/>
    <p:sldId id="283" r:id="rId17"/>
    <p:sldId id="271" r:id="rId18"/>
    <p:sldId id="270" r:id="rId19"/>
    <p:sldId id="280" r:id="rId20"/>
    <p:sldId id="275" r:id="rId21"/>
    <p:sldId id="277" r:id="rId22"/>
    <p:sldId id="276" r:id="rId23"/>
    <p:sldId id="281" r:id="rId24"/>
    <p:sldId id="284" r:id="rId25"/>
    <p:sldId id="372" r:id="rId26"/>
    <p:sldId id="401" r:id="rId27"/>
    <p:sldId id="399" r:id="rId28"/>
    <p:sldId id="398" r:id="rId29"/>
    <p:sldId id="402" r:id="rId30"/>
    <p:sldId id="288" r:id="rId31"/>
    <p:sldId id="348" r:id="rId32"/>
    <p:sldId id="367" r:id="rId33"/>
    <p:sldId id="368" r:id="rId34"/>
    <p:sldId id="350" r:id="rId35"/>
    <p:sldId id="362" r:id="rId36"/>
    <p:sldId id="351" r:id="rId37"/>
    <p:sldId id="369" r:id="rId38"/>
    <p:sldId id="352" r:id="rId39"/>
    <p:sldId id="355" r:id="rId40"/>
    <p:sldId id="363" r:id="rId41"/>
    <p:sldId id="364" r:id="rId42"/>
    <p:sldId id="356" r:id="rId43"/>
    <p:sldId id="365" r:id="rId44"/>
    <p:sldId id="370" r:id="rId45"/>
    <p:sldId id="371" r:id="rId46"/>
    <p:sldId id="366" r:id="rId47"/>
    <p:sldId id="287" r:id="rId48"/>
    <p:sldId id="298" r:id="rId49"/>
    <p:sldId id="292" r:id="rId50"/>
    <p:sldId id="296" r:id="rId51"/>
    <p:sldId id="295" r:id="rId52"/>
    <p:sldId id="297" r:id="rId53"/>
    <p:sldId id="300" r:id="rId54"/>
    <p:sldId id="301" r:id="rId55"/>
    <p:sldId id="302" r:id="rId56"/>
    <p:sldId id="303" r:id="rId57"/>
    <p:sldId id="304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23" r:id="rId66"/>
    <p:sldId id="324" r:id="rId67"/>
    <p:sldId id="326" r:id="rId68"/>
    <p:sldId id="377" r:id="rId69"/>
    <p:sldId id="375" r:id="rId70"/>
    <p:sldId id="376" r:id="rId71"/>
    <p:sldId id="327" r:id="rId72"/>
    <p:sldId id="337" r:id="rId73"/>
    <p:sldId id="289" r:id="rId74"/>
    <p:sldId id="339" r:id="rId75"/>
    <p:sldId id="338" r:id="rId76"/>
    <p:sldId id="330" r:id="rId77"/>
    <p:sldId id="331" r:id="rId78"/>
    <p:sldId id="342" r:id="rId79"/>
    <p:sldId id="332" r:id="rId80"/>
    <p:sldId id="357" r:id="rId81"/>
    <p:sldId id="346" r:id="rId82"/>
    <p:sldId id="347" r:id="rId83"/>
    <p:sldId id="354" r:id="rId84"/>
    <p:sldId id="361" r:id="rId85"/>
    <p:sldId id="291" r:id="rId86"/>
    <p:sldId id="390" r:id="rId87"/>
    <p:sldId id="358" r:id="rId88"/>
    <p:sldId id="359" r:id="rId89"/>
    <p:sldId id="378" r:id="rId90"/>
    <p:sldId id="380" r:id="rId91"/>
    <p:sldId id="381" r:id="rId92"/>
    <p:sldId id="382" r:id="rId93"/>
    <p:sldId id="389" r:id="rId94"/>
    <p:sldId id="392" r:id="rId95"/>
    <p:sldId id="360" r:id="rId96"/>
    <p:sldId id="393" r:id="rId97"/>
    <p:sldId id="394" r:id="rId98"/>
    <p:sldId id="395" r:id="rId99"/>
    <p:sldId id="396" r:id="rId100"/>
    <p:sldId id="404" r:id="rId101"/>
    <p:sldId id="290" r:id="rId102"/>
    <p:sldId id="257" r:id="rId103"/>
    <p:sldId id="403" r:id="rId104"/>
    <p:sldId id="293" r:id="rId105"/>
    <p:sldId id="262" r:id="rId106"/>
    <p:sldId id="328" r:id="rId107"/>
    <p:sldId id="341" r:id="rId108"/>
    <p:sldId id="343" r:id="rId109"/>
    <p:sldId id="344" r:id="rId110"/>
    <p:sldId id="373" r:id="rId111"/>
    <p:sldId id="374" r:id="rId112"/>
    <p:sldId id="383" r:id="rId113"/>
    <p:sldId id="384" r:id="rId114"/>
    <p:sldId id="385" r:id="rId115"/>
    <p:sldId id="386" r:id="rId116"/>
    <p:sldId id="387" r:id="rId117"/>
    <p:sldId id="388" r:id="rId1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FE"/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5857" autoAdjust="0"/>
  </p:normalViewPr>
  <p:slideViewPr>
    <p:cSldViewPr snapToGrid="0">
      <p:cViewPr>
        <p:scale>
          <a:sx n="75" d="100"/>
          <a:sy n="75" d="100"/>
        </p:scale>
        <p:origin x="1518" y="8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10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4" Type="http://schemas.openxmlformats.org/officeDocument/2006/relationships/image" Target="../media/image13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4" Type="http://schemas.openxmlformats.org/officeDocument/2006/relationships/image" Target="../media/image15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image" Target="../media/image159.emf"/><Relationship Id="rId6" Type="http://schemas.openxmlformats.org/officeDocument/2006/relationships/image" Target="../media/image164.emf"/><Relationship Id="rId5" Type="http://schemas.openxmlformats.org/officeDocument/2006/relationships/image" Target="../media/image163.emf"/><Relationship Id="rId4" Type="http://schemas.openxmlformats.org/officeDocument/2006/relationships/image" Target="../media/image16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1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4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7" Type="http://schemas.openxmlformats.org/officeDocument/2006/relationships/image" Target="../media/image167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5" Type="http://schemas.openxmlformats.org/officeDocument/2006/relationships/image" Target="../media/image72.jpeg"/><Relationship Id="rId4" Type="http://schemas.openxmlformats.org/officeDocument/2006/relationships/image" Target="../media/image1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8.vsdx"/><Relationship Id="rId13" Type="http://schemas.openxmlformats.org/officeDocument/2006/relationships/image" Target="../media/image163.png"/><Relationship Id="rId3" Type="http://schemas.openxmlformats.org/officeDocument/2006/relationships/package" Target="../embeddings/Dessin_Microsoft_Visio36.vsdx"/><Relationship Id="rId7" Type="http://schemas.openxmlformats.org/officeDocument/2006/relationships/image" Target="../media/image99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Dessin_Microsoft_Visio37.vsdx"/><Relationship Id="rId11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40.vsdx"/><Relationship Id="rId4" Type="http://schemas.openxmlformats.org/officeDocument/2006/relationships/image" Target="../media/image168.emf"/><Relationship Id="rId9" Type="http://schemas.openxmlformats.org/officeDocument/2006/relationships/package" Target="../embeddings/Dessin_Microsoft_Visio39.vsdx"/><Relationship Id="rId14" Type="http://schemas.openxmlformats.org/officeDocument/2006/relationships/image" Target="../media/image16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png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7.png"/><Relationship Id="rId7" Type="http://schemas.microsoft.com/office/2007/relationships/hdphoto" Target="../media/hdphoto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7.wdp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png"/><Relationship Id="rId7" Type="http://schemas.openxmlformats.org/officeDocument/2006/relationships/image" Target="../media/image6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7.wdp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7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9.vsdx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0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9.emf"/><Relationship Id="rId11" Type="http://schemas.openxmlformats.org/officeDocument/2006/relationships/image" Target="../media/image83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0.png"/><Relationship Id="rId4" Type="http://schemas.openxmlformats.org/officeDocument/2006/relationships/image" Target="../media/image98.emf"/><Relationship Id="rId9" Type="http://schemas.openxmlformats.org/officeDocument/2006/relationships/package" Target="../embeddings/Dessin_Microsoft_Visio14.vsd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99.emf"/><Relationship Id="rId12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100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0.png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2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3.png"/><Relationship Id="rId4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png"/><Relationship Id="rId5" Type="http://schemas.openxmlformats.org/officeDocument/2006/relationships/image" Target="../media/image68.png"/><Relationship Id="rId4" Type="http://schemas.openxmlformats.org/officeDocument/2006/relationships/image" Target="../media/image104.emf"/><Relationship Id="rId9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0.png"/><Relationship Id="rId5" Type="http://schemas.openxmlformats.org/officeDocument/2006/relationships/image" Target="../media/image105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6.emf"/><Relationship Id="rId4" Type="http://schemas.openxmlformats.org/officeDocument/2006/relationships/package" Target="../embeddings/Dessin_Microsoft_Visio24.vsdx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7.emf"/><Relationship Id="rId10" Type="http://schemas.openxmlformats.org/officeDocument/2006/relationships/image" Target="../media/image11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2.png"/><Relationship Id="rId1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1.emf"/><Relationship Id="rId4" Type="http://schemas.openxmlformats.org/officeDocument/2006/relationships/package" Target="../embeddings/Dessin_Microsoft_Visio25.vsd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32.emf"/><Relationship Id="rId4" Type="http://schemas.openxmlformats.org/officeDocument/2006/relationships/package" Target="../embeddings/Dessin_Microsoft_Visio26.vsdx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notesSlide" Target="../notesSlides/notesSlide11.xml"/><Relationship Id="rId7" Type="http://schemas.openxmlformats.org/officeDocument/2006/relationships/package" Target="../embeddings/Dessin_Microsoft_Visio2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30.vsdx"/><Relationship Id="rId12" Type="http://schemas.openxmlformats.org/officeDocument/2006/relationships/image" Target="../media/image1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5.emf"/><Relationship Id="rId11" Type="http://schemas.openxmlformats.org/officeDocument/2006/relationships/package" Target="../embeddings/Dessin_Microsoft_Visio32.vsdx"/><Relationship Id="rId5" Type="http://schemas.openxmlformats.org/officeDocument/2006/relationships/package" Target="../embeddings/Dessin_Microsoft_Visio29.vsdx"/><Relationship Id="rId10" Type="http://schemas.openxmlformats.org/officeDocument/2006/relationships/image" Target="../media/image137.emf"/><Relationship Id="rId4" Type="http://schemas.openxmlformats.org/officeDocument/2006/relationships/image" Target="../media/image2.png"/><Relationship Id="rId9" Type="http://schemas.openxmlformats.org/officeDocument/2006/relationships/package" Target="../embeddings/Dessin_Microsoft_Visio31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0.emf"/><Relationship Id="rId5" Type="http://schemas.openxmlformats.org/officeDocument/2006/relationships/package" Target="../embeddings/Dessin_Microsoft_Visio34.vsdx"/><Relationship Id="rId4" Type="http://schemas.openxmlformats.org/officeDocument/2006/relationships/image" Target="../media/image139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4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6.png"/><Relationship Id="rId5" Type="http://schemas.openxmlformats.org/officeDocument/2006/relationships/image" Target="../media/image145.jpeg"/><Relationship Id="rId4" Type="http://schemas.openxmlformats.org/officeDocument/2006/relationships/image" Target="../media/image14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33.png"/><Relationship Id="rId3" Type="http://schemas.openxmlformats.org/officeDocument/2006/relationships/image" Target="../media/image88.png"/><Relationship Id="rId7" Type="http://schemas.microsoft.com/office/2007/relationships/hdphoto" Target="../media/hdphoto12.wdp"/><Relationship Id="rId12" Type="http://schemas.microsoft.com/office/2007/relationships/hdphoto" Target="../media/hdphoto13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5" Type="http://schemas.microsoft.com/office/2007/relationships/hdphoto" Target="../media/hdphoto15.wdp"/><Relationship Id="rId10" Type="http://schemas.openxmlformats.org/officeDocument/2006/relationships/image" Target="../media/image90.png"/><Relationship Id="rId4" Type="http://schemas.openxmlformats.org/officeDocument/2006/relationships/image" Target="../media/image151.png"/><Relationship Id="rId9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5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54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6.emf"/><Relationship Id="rId11" Type="http://schemas.openxmlformats.org/officeDocument/2006/relationships/image" Target="../media/image158.e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55.emf"/><Relationship Id="rId9" Type="http://schemas.openxmlformats.org/officeDocument/2006/relationships/oleObject" Target="../embeddings/oleObject8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0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62.emf"/><Relationship Id="rId4" Type="http://schemas.openxmlformats.org/officeDocument/2006/relationships/image" Target="../media/image159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practical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110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052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4779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80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6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3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</a:t>
            </a:r>
          </a:p>
          <a:p>
            <a:r>
              <a:rPr lang="fr-FR" dirty="0" err="1" smtClean="0"/>
              <a:t>Spatiotemporal</a:t>
            </a:r>
            <a:endParaRPr lang="fr-FR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1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3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5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  <p:sp>
        <p:nvSpPr>
          <p:cNvPr id="45" name="Multiplier 44"/>
          <p:cNvSpPr/>
          <p:nvPr/>
        </p:nvSpPr>
        <p:spPr>
          <a:xfrm>
            <a:off x="6570504" y="5546103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solidFill>
            <a:schemeClr val="bg1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Population, </a:t>
            </a:r>
            <a:r>
              <a:rPr lang="fr-FR" dirty="0" err="1" smtClean="0"/>
              <a:t>individuals</a:t>
            </a:r>
            <a:r>
              <a:rPr lang="fr-FR" dirty="0" smtClean="0"/>
              <a:t>, </a:t>
            </a:r>
            <a:r>
              <a:rPr lang="fr-FR" dirty="0" err="1" smtClean="0"/>
              <a:t>attributes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2199630" y="2418429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290129" y="2589375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604900" y="3166216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365617" y="3921822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956577" y="3423387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641806" y="2831541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2498665" y="4001025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4247258" y="2290272"/>
            <a:ext cx="1486968" cy="700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02247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901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4083465" y="3089304"/>
            <a:ext cx="1683180" cy="3161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645" y="2850022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957"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3604899" y="4161105"/>
            <a:ext cx="2161746" cy="98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26" y="412164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654" t="-7576" r="-664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6168571" y="452832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50" y="4986644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6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5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5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877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saved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2129611"/>
                <a:ext cx="8648700" cy="1808566"/>
              </a:xfrm>
              <a:blipFill rotWithShape="0">
                <a:blip r:embed="rId2"/>
                <a:stretch>
                  <a:fillRect l="-635" t="-37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20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r="-7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440" y="2525485"/>
            <a:ext cx="8648700" cy="3294743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Reduce</a:t>
            </a:r>
            <a:r>
              <a:rPr lang="fr-FR" b="1" dirty="0" smtClean="0"/>
              <a:t> </a:t>
            </a:r>
            <a:r>
              <a:rPr lang="fr-FR" dirty="0" smtClean="0"/>
              <a:t>set of </a:t>
            </a:r>
            <a:r>
              <a:rPr lang="fr-FR" b="1" dirty="0" smtClean="0"/>
              <a:t> partition </a:t>
            </a:r>
            <a:r>
              <a:rPr lang="fr-FR" dirty="0" smtClean="0"/>
              <a:t>size</a:t>
            </a:r>
          </a:p>
          <a:p>
            <a:r>
              <a:rPr lang="fr-FR" b="1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algorithmic</a:t>
            </a:r>
            <a:r>
              <a:rPr lang="fr-FR" dirty="0" smtClean="0"/>
              <a:t> </a:t>
            </a:r>
            <a:r>
              <a:rPr lang="fr-FR" b="1" dirty="0" err="1" smtClean="0"/>
              <a:t>complexity</a:t>
            </a:r>
            <a:endParaRPr lang="fr-FR" b="1" dirty="0" smtClean="0"/>
          </a:p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b="1" dirty="0" err="1" smtClean="0"/>
              <a:t>coherence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syntaxic</a:t>
            </a:r>
            <a:r>
              <a:rPr lang="fr-FR" dirty="0" smtClean="0"/>
              <a:t> and </a:t>
            </a:r>
            <a:r>
              <a:rPr lang="fr-FR" b="1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r>
              <a:rPr lang="fr-FR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3"/>
            <a:endCxn id="15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5" idx="5"/>
            <a:endCxn id="8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8" idx="3"/>
            <a:endCxn id="9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4"/>
            <a:endCxn id="14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5"/>
            <a:endCxn id="10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5"/>
            <a:endCxn id="17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3"/>
            <a:endCxn id="16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20" idx="3"/>
            <a:endCxn id="30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5"/>
            <a:endCxn id="23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3" idx="3"/>
            <a:endCxn id="24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4"/>
            <a:endCxn id="29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3" idx="5"/>
            <a:endCxn id="25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>
            <a:stCxn id="30" idx="5"/>
            <a:endCxn id="32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0" idx="3"/>
            <a:endCxn id="31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>
            <a:stCxn id="35" idx="3"/>
            <a:endCxn id="45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5" idx="5"/>
            <a:endCxn id="38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38" idx="3"/>
            <a:endCxn id="39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8" idx="4"/>
            <a:endCxn id="44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8" idx="5"/>
            <a:endCxn id="40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>
            <a:stCxn id="45" idx="5"/>
            <a:endCxn id="47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5" idx="3"/>
            <a:endCxn id="46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57" name="Connecteur droit avec flèche 56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0654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2324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5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0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0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501337"/>
              </p:ext>
            </p:extLst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23" y="2162629"/>
            <a:ext cx="2531365" cy="25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7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9" name="Visio" r:id="rId9" imgW="7143904" imgH="5343623" progId="Visio.Drawing.15">
                  <p:embed/>
                </p:oleObj>
              </mc:Choice>
              <mc:Fallback>
                <p:oleObj name="Visio" r:id="rId9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0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2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3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r>
              <a:rPr lang="fr-FR" dirty="0" smtClean="0"/>
              <a:t> on G5K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35126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3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598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application?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94"/>
            <a:ext cx="8026398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867071"/>
              </p:ext>
            </p:extLst>
          </p:nvPr>
        </p:nvGraphicFramePr>
        <p:xfrm>
          <a:off x="1814" y="1600427"/>
          <a:ext cx="9153071" cy="457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4" y="1600427"/>
                        <a:ext cx="9153071" cy="4576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Performance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802217"/>
              </p:ext>
            </p:extLst>
          </p:nvPr>
        </p:nvGraphicFramePr>
        <p:xfrm>
          <a:off x="104328" y="1487491"/>
          <a:ext cx="9039672" cy="45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28" y="1487491"/>
                        <a:ext cx="9039672" cy="451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84226"/>
              </p:ext>
            </p:extLst>
          </p:nvPr>
        </p:nvGraphicFramePr>
        <p:xfrm>
          <a:off x="811326" y="119499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6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6" y="119499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31568"/>
              </p:ext>
            </p:extLst>
          </p:nvPr>
        </p:nvGraphicFramePr>
        <p:xfrm>
          <a:off x="83967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7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67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7391"/>
              </p:ext>
            </p:extLst>
          </p:nvPr>
        </p:nvGraphicFramePr>
        <p:xfrm>
          <a:off x="475008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8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008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1712"/>
              </p:ext>
            </p:extLst>
          </p:nvPr>
        </p:nvGraphicFramePr>
        <p:xfrm>
          <a:off x="2768033" y="5010150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9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033" y="5010150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1681"/>
              </p:ext>
            </p:extLst>
          </p:nvPr>
        </p:nvGraphicFramePr>
        <p:xfrm>
          <a:off x="4705634" y="1221297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0" name="Acrobat Document" r:id="rId10" imgW="3152486" imgH="1847798" progId="AcroExch.Document.11">
                  <p:embed/>
                </p:oleObj>
              </mc:Choice>
              <mc:Fallback>
                <p:oleObj name="Acrobat Document" r:id="rId10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5634" y="1221297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089956"/>
              </p:ext>
            </p:extLst>
          </p:nvPr>
        </p:nvGraphicFramePr>
        <p:xfrm>
          <a:off x="358774" y="3395659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4" y="3395659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62949"/>
              </p:ext>
            </p:extLst>
          </p:nvPr>
        </p:nvGraphicFramePr>
        <p:xfrm>
          <a:off x="3090862" y="3413122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0862" y="3413122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39804"/>
              </p:ext>
            </p:extLst>
          </p:nvPr>
        </p:nvGraphicFramePr>
        <p:xfrm>
          <a:off x="3752850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2850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46108"/>
              </p:ext>
            </p:extLst>
          </p:nvPr>
        </p:nvGraphicFramePr>
        <p:xfrm>
          <a:off x="600074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1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074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59416"/>
              </p:ext>
            </p:extLst>
          </p:nvPr>
        </p:nvGraphicFramePr>
        <p:xfrm>
          <a:off x="6905625" y="1329534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Acrobat Document" r:id="rId11" imgW="3152486" imgH="1847798" progId="AcroExch.Document.11">
                  <p:embed/>
                </p:oleObj>
              </mc:Choice>
              <mc:Fallback>
                <p:oleObj name="Acrobat Document" r:id="rId11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625" y="1329534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1205"/>
              </p:ext>
            </p:extLst>
          </p:nvPr>
        </p:nvGraphicFramePr>
        <p:xfrm>
          <a:off x="600073" y="531653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Acrobat Document" r:id="rId13" imgW="3152486" imgH="1847798" progId="AcroExch.Document.11">
                  <p:embed/>
                </p:oleObj>
              </mc:Choice>
              <mc:Fallback>
                <p:oleObj name="Acrobat Document" r:id="rId1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3" y="531653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44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4655</TotalTime>
  <Words>1972</Words>
  <Application>Microsoft Office PowerPoint</Application>
  <PresentationFormat>Affichage à l'écran (4:3)</PresentationFormat>
  <Paragraphs>983</Paragraphs>
  <Slides>117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117</vt:i4>
      </vt:variant>
    </vt:vector>
  </HeadingPairs>
  <TitlesOfParts>
    <vt:vector size="128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Adobe Acrobat Document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Main thread</vt:lpstr>
      <vt:lpstr>May the quality of service be with you</vt:lpstr>
      <vt:lpstr>How to analyze this application?</vt:lpstr>
      <vt:lpstr>Complexity of multimedia applications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Overview</vt:lpstr>
      <vt:lpstr>Elmqvist &amp; Fekete’s criteria</vt:lpstr>
      <vt:lpstr>Overview: contributions</vt:lpstr>
      <vt:lpstr>Ocelotl Analysis Tool</vt:lpstr>
      <vt:lpstr>Lamarche-Perrin’s Method</vt:lpstr>
      <vt:lpstr>Multi agent system analysis</vt:lpstr>
      <vt:lpstr>Multi agent system analysis</vt:lpstr>
      <vt:lpstr>Lamarche-Perrin’s method</vt:lpstr>
      <vt:lpstr>Population, individuals, attributes</vt:lpstr>
      <vt:lpstr>Partition the population</vt:lpstr>
      <vt:lpstr>From the partition to the interpretation</vt:lpstr>
      <vt:lpstr>How to choose the « good » partitions?</vt:lpstr>
      <vt:lpstr>Best Partition problem</vt:lpstr>
      <vt:lpstr>Complexity</vt:lpstr>
      <vt:lpstr>Complexity reduction</vt:lpstr>
      <vt:lpstr>Information Loss</vt:lpstr>
      <vt:lpstr>Parametrized Information Criterion</vt:lpstr>
      <vt:lpstr>Constrain the set of partitions</vt:lpstr>
      <vt:lpstr>Ex: Hierarchical aggregation</vt:lpstr>
      <vt:lpstr>Ex: Ordered set aggregation</vt:lpstr>
      <vt:lpstr>How to build a polynomial algorithm?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Main thread</vt:lpstr>
      <vt:lpstr>TS Record use case</vt:lpstr>
      <vt:lpstr>TS Record analysis</vt:lpstr>
      <vt:lpstr>Conjugate Gradient running on G5K</vt:lpstr>
      <vt:lpstr>We need some space!</vt:lpstr>
      <vt:lpstr>Spatiotemporal Analysis</vt:lpstr>
      <vt:lpstr>Interest of spatiotemporal analysis</vt:lpstr>
      <vt:lpstr>Hardware/software hierarchy</vt:lpstr>
      <vt:lpstr>Build a microscopic model from the trace</vt:lpstr>
      <vt:lpstr>Microscopic model structure</vt:lpstr>
      <vt:lpstr>Hierarchize the spatial dimension</vt:lpstr>
      <vt:lpstr>Aggregate the microscopic model</vt:lpstr>
      <vt:lpstr>Forbidden Aggregates</vt:lpstr>
      <vt:lpstr>Visualize the abstraction</vt:lpstr>
      <vt:lpstr>Visual aggregation</vt:lpstr>
      <vt:lpstr>Example of analyses</vt:lpstr>
      <vt:lpstr>Lower Upper Gauss Siedel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Cache Performance</vt:lpstr>
      <vt:lpstr>Temporal Aggregation</vt:lpstr>
      <vt:lpstr>Spatiotemporal Aggregation</vt:lpstr>
      <vt:lpstr>In practical…</vt:lpstr>
      <vt:lpstr>Conclusion</vt:lpstr>
      <vt:lpstr>Publications</vt:lpstr>
      <vt:lpstr>Thanks</vt:lpstr>
      <vt:lpstr>Backup</vt:lpstr>
      <vt:lpstr>Main thread: a recording application</vt:lpstr>
      <vt:lpstr>How to adapt LP method to spatiotemporal analysis?</vt:lpstr>
      <vt:lpstr>Microscopic model building</vt:lpstr>
      <vt:lpstr>Quality computation</vt:lpstr>
      <vt:lpstr>Best cut computation</vt:lpstr>
      <vt:lpstr>Quality computation </vt:lpstr>
      <vt:lpstr>Aggregation algorithm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416</cp:revision>
  <dcterms:created xsi:type="dcterms:W3CDTF">2015-05-04T13:17:04Z</dcterms:created>
  <dcterms:modified xsi:type="dcterms:W3CDTF">2015-05-27T00:02:48Z</dcterms:modified>
</cp:coreProperties>
</file>